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0" r:id="rId5"/>
    <p:sldId id="268" r:id="rId6"/>
    <p:sldId id="266" r:id="rId7"/>
    <p:sldId id="267" r:id="rId8"/>
    <p:sldId id="269" r:id="rId9"/>
    <p:sldId id="271" r:id="rId10"/>
    <p:sldId id="272" r:id="rId11"/>
    <p:sldId id="273" r:id="rId12"/>
    <p:sldId id="274" r:id="rId13"/>
    <p:sldId id="276" r:id="rId14"/>
    <p:sldId id="259" r:id="rId15"/>
    <p:sldId id="261" r:id="rId16"/>
    <p:sldId id="264" r:id="rId17"/>
    <p:sldId id="275" r:id="rId18"/>
    <p:sldId id="258" r:id="rId19"/>
    <p:sldId id="263" r:id="rId20"/>
    <p:sldId id="26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379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48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398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71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40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25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928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56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01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83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0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7D17C-9631-4B07-928B-B57CDA6C9A5F}" type="datetimeFigureOut">
              <a:rPr lang="en-GB" smtClean="0"/>
              <a:t>09/05/2016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6849-1C7B-43A1-B105-1A99EF837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5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winternet.org/2013/05/21/teens-social-media-and-privacy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K5OeGeudBM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play.kahoot.it/#/k/0d1fbced-3803-4bb4-9e5c-52b96a5fa2b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kahoot.it/#/k/134c15f0-6803-49cd-94dc-4e7631927572" TargetMode="External"/><Relationship Id="rId2" Type="http://schemas.openxmlformats.org/officeDocument/2006/relationships/hyperlink" Target="https://play.kahoot.it/#/?quizId=967acf91-f867-46b6-a220-e90c1e611241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nobullying.com/amanda-todd-story/" TargetMode="External"/><Relationship Id="rId3" Type="http://schemas.openxmlformats.org/officeDocument/2006/relationships/hyperlink" Target="http://nobullying.com/ryan-halligan/" TargetMode="External"/><Relationship Id="rId7" Type="http://schemas.openxmlformats.org/officeDocument/2006/relationships/hyperlink" Target="http://nobullying.com/tyler-clement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obullying.com/hope-witsell/" TargetMode="External"/><Relationship Id="rId5" Type="http://schemas.openxmlformats.org/officeDocument/2006/relationships/hyperlink" Target="http://nobullying.com/jessica-logan/" TargetMode="External"/><Relationship Id="rId4" Type="http://schemas.openxmlformats.org/officeDocument/2006/relationships/hyperlink" Target="http://nobullying.com/the-megan-meier-story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Online World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E-Safety Talk to </a:t>
            </a:r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Years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417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Social Media – Bad things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400600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Open yourself up to </a:t>
            </a:r>
            <a:r>
              <a:rPr lang="en-GB" dirty="0" err="1" smtClean="0"/>
              <a:t>CyberBullying</a:t>
            </a:r>
            <a:endParaRPr lang="en-GB" dirty="0" smtClean="0"/>
          </a:p>
          <a:p>
            <a:r>
              <a:rPr lang="en-GB" dirty="0" smtClean="0"/>
              <a:t>Feel ‘</a:t>
            </a:r>
            <a:r>
              <a:rPr lang="en-GB" dirty="0" err="1" smtClean="0"/>
              <a:t>unliked</a:t>
            </a:r>
            <a:r>
              <a:rPr lang="en-GB" dirty="0" smtClean="0"/>
              <a:t>’</a:t>
            </a:r>
          </a:p>
          <a:p>
            <a:r>
              <a:rPr lang="en-GB" dirty="0" smtClean="0"/>
              <a:t>Compelled to ‘like’</a:t>
            </a:r>
          </a:p>
          <a:p>
            <a:r>
              <a:rPr lang="en-GB" dirty="0" smtClean="0"/>
              <a:t>Envious of others</a:t>
            </a:r>
          </a:p>
          <a:p>
            <a:r>
              <a:rPr lang="en-GB" dirty="0" smtClean="0"/>
              <a:t>Compelled to find things to ‘Share’ to get a reaction</a:t>
            </a:r>
          </a:p>
          <a:p>
            <a:r>
              <a:rPr lang="en-GB" dirty="0" smtClean="0"/>
              <a:t>Photos taken and posted of you</a:t>
            </a:r>
          </a:p>
          <a:p>
            <a:r>
              <a:rPr lang="en-GB" dirty="0" smtClean="0"/>
              <a:t>Digital Tattoo! Post things you wish you hadn’t, it’s out there beyond your control</a:t>
            </a:r>
          </a:p>
          <a:p>
            <a:r>
              <a:rPr lang="en-GB" dirty="0" smtClean="0"/>
              <a:t>Give away information that can be gathered </a:t>
            </a:r>
            <a:r>
              <a:rPr lang="en-GB" b="1" dirty="0" smtClean="0"/>
              <a:t>easily</a:t>
            </a:r>
            <a:r>
              <a:rPr lang="en-GB" dirty="0" smtClean="0"/>
              <a:t> by Child Sex Offenders</a:t>
            </a:r>
          </a:p>
          <a:p>
            <a:r>
              <a:rPr lang="en-GB" dirty="0" smtClean="0"/>
              <a:t>You yourself could be put on the Child Sex Offenders register if you share indecent images of minors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440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‘Sharing’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en-GB" sz="2400" dirty="0" smtClean="0"/>
              <a:t>Stats (from the US)</a:t>
            </a:r>
            <a:br>
              <a:rPr lang="en-GB" sz="2400" dirty="0" smtClean="0"/>
            </a:br>
            <a:r>
              <a:rPr lang="en-GB" sz="2400" dirty="0" smtClean="0"/>
              <a:t> </a:t>
            </a:r>
            <a:r>
              <a:rPr lang="en-GB" sz="2400" b="1" dirty="0" smtClean="0">
                <a:hlinkClick r:id="rId2"/>
              </a:rPr>
              <a:t>(Pew Internet &amp; American Life Project, 2013)</a:t>
            </a:r>
            <a:r>
              <a:rPr lang="en-GB" sz="2400" dirty="0" smtClean="0"/>
              <a:t>:</a:t>
            </a:r>
          </a:p>
          <a:p>
            <a:pPr fontAlgn="base"/>
            <a:r>
              <a:rPr lang="en-GB" b="1" dirty="0" smtClean="0"/>
              <a:t>91</a:t>
            </a:r>
            <a:r>
              <a:rPr lang="en-GB" b="1" dirty="0"/>
              <a:t>%</a:t>
            </a:r>
            <a:r>
              <a:rPr lang="en-GB" dirty="0"/>
              <a:t> post a photo of themselves (up from 79% in 2006)</a:t>
            </a:r>
          </a:p>
          <a:p>
            <a:pPr fontAlgn="base"/>
            <a:r>
              <a:rPr lang="en-GB" b="1" dirty="0"/>
              <a:t>71%</a:t>
            </a:r>
            <a:r>
              <a:rPr lang="en-GB" dirty="0"/>
              <a:t> post their school name (up from 49% in 2006)</a:t>
            </a:r>
          </a:p>
          <a:p>
            <a:pPr fontAlgn="base"/>
            <a:r>
              <a:rPr lang="en-GB" b="1" dirty="0"/>
              <a:t>71%</a:t>
            </a:r>
            <a:r>
              <a:rPr lang="en-GB" dirty="0"/>
              <a:t> post the city or town where they live (up from 61% in 2006)</a:t>
            </a:r>
          </a:p>
          <a:p>
            <a:pPr fontAlgn="base"/>
            <a:r>
              <a:rPr lang="en-GB" b="1" dirty="0"/>
              <a:t>53%</a:t>
            </a:r>
            <a:r>
              <a:rPr lang="en-GB" dirty="0"/>
              <a:t> post their email address (up from 29% in 2006)</a:t>
            </a:r>
          </a:p>
          <a:p>
            <a:pPr fontAlgn="base"/>
            <a:r>
              <a:rPr lang="en-GB" b="1" dirty="0"/>
              <a:t>20%</a:t>
            </a:r>
            <a:r>
              <a:rPr lang="en-GB" dirty="0"/>
              <a:t> post their cell phone number (up from 2% in 2006)</a:t>
            </a:r>
          </a:p>
          <a:p>
            <a:pPr marL="0" indent="0" fontAlgn="base">
              <a:buNone/>
            </a:pPr>
            <a:r>
              <a:rPr lang="en-GB" b="1" dirty="0" smtClean="0"/>
              <a:t>Geo-tagging</a:t>
            </a:r>
            <a:r>
              <a:rPr lang="en-GB" dirty="0" smtClean="0"/>
              <a:t> – Photos uploaded now contain </a:t>
            </a:r>
            <a:r>
              <a:rPr lang="en-GB" dirty="0" err="1" smtClean="0"/>
              <a:t>Exif</a:t>
            </a:r>
            <a:r>
              <a:rPr lang="en-GB" dirty="0" smtClean="0"/>
              <a:t> data – pinpointing exactly where you are</a:t>
            </a:r>
          </a:p>
          <a:p>
            <a:pPr marL="0" indent="0" fontAlgn="base">
              <a:buNone/>
            </a:pPr>
            <a:r>
              <a:rPr lang="en-GB" dirty="0" smtClean="0"/>
              <a:t>Rise of </a:t>
            </a:r>
            <a:r>
              <a:rPr lang="en-GB" b="1" dirty="0" smtClean="0"/>
              <a:t>sex images </a:t>
            </a:r>
            <a:r>
              <a:rPr lang="en-GB" dirty="0" smtClean="0"/>
              <a:t>being ‘shared’ between partners and then exploited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826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Gathering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It’s very easy to mine information on the Internet, even with an App like </a:t>
            </a:r>
            <a:r>
              <a:rPr lang="en-GB" dirty="0" err="1" smtClean="0"/>
              <a:t>Pixifly</a:t>
            </a:r>
            <a:endParaRPr lang="en-GB" dirty="0" smtClean="0"/>
          </a:p>
          <a:p>
            <a:r>
              <a:rPr lang="en-GB" dirty="0" smtClean="0"/>
              <a:t>Can be used for Identity Theft</a:t>
            </a:r>
          </a:p>
          <a:p>
            <a:r>
              <a:rPr lang="en-GB" dirty="0" smtClean="0"/>
              <a:t>Individual or Rings of Sex Offenders ‘groom’ and blackmail bullying</a:t>
            </a:r>
          </a:p>
          <a:p>
            <a:pPr lvl="1"/>
            <a:r>
              <a:rPr lang="en-GB" dirty="0" smtClean="0"/>
              <a:t>Sex Offenders </a:t>
            </a:r>
            <a:r>
              <a:rPr lang="en-GB" dirty="0"/>
              <a:t>are now investing a smaller amount of time focusing on larger numbers of victims, sometimes in their </a:t>
            </a:r>
            <a:r>
              <a:rPr lang="en-GB" dirty="0" smtClean="0"/>
              <a:t>hundreds</a:t>
            </a:r>
          </a:p>
          <a:p>
            <a:pPr lvl="1"/>
            <a:r>
              <a:rPr lang="en-GB" dirty="0" smtClean="0"/>
              <a:t>Last year </a:t>
            </a:r>
            <a:r>
              <a:rPr lang="en-GB" dirty="0"/>
              <a:t>showed that </a:t>
            </a:r>
            <a:r>
              <a:rPr lang="en-GB" b="1" dirty="0"/>
              <a:t>CEOP</a:t>
            </a:r>
            <a:r>
              <a:rPr lang="en-GB" dirty="0"/>
              <a:t> received 1,145 reports of online child sexual exploitation</a:t>
            </a:r>
            <a:r>
              <a:rPr lang="en-GB" dirty="0" smtClean="0"/>
              <a:t>.</a:t>
            </a:r>
          </a:p>
          <a:p>
            <a:r>
              <a:rPr lang="en-GB" dirty="0" smtClean="0"/>
              <a:t>Employers mine information to </a:t>
            </a:r>
            <a:r>
              <a:rPr lang="en-GB" b="1" dirty="0" smtClean="0"/>
              <a:t>find out about you </a:t>
            </a:r>
            <a:r>
              <a:rPr lang="en-GB" dirty="0" smtClean="0"/>
              <a:t>before interviewing </a:t>
            </a:r>
            <a:r>
              <a:rPr lang="en-GB" dirty="0" smtClean="0"/>
              <a:t>you – be careful what you post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29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K5OeGeudBM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5536" y="332656"/>
            <a:ext cx="8582571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44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Upsetting experiences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14" b="33474"/>
          <a:stretch/>
        </p:blipFill>
        <p:spPr bwMode="auto">
          <a:xfrm>
            <a:off x="467544" y="1412776"/>
            <a:ext cx="4899901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11560" y="4149080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Source:</a:t>
            </a:r>
            <a:r>
              <a:rPr lang="en-GB" dirty="0"/>
              <a:t> Lilley, C., Ball, R. and Vernon, H. (2014) </a:t>
            </a:r>
          </a:p>
        </p:txBody>
      </p:sp>
    </p:spTree>
    <p:extLst>
      <p:ext uri="{BB962C8B-B14F-4D97-AF65-F5344CB8AC3E}">
        <p14:creationId xmlns:p14="http://schemas.microsoft.com/office/powerpoint/2010/main" val="213295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Racism</a:t>
            </a:r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4973906" cy="228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87624" y="3933056"/>
            <a:ext cx="2996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Source:</a:t>
            </a:r>
            <a:r>
              <a:rPr lang="en-GB" dirty="0"/>
              <a:t> Livingstone, S. (2014) </a:t>
            </a:r>
          </a:p>
        </p:txBody>
      </p:sp>
    </p:spTree>
    <p:extLst>
      <p:ext uri="{BB962C8B-B14F-4D97-AF65-F5344CB8AC3E}">
        <p14:creationId xmlns:p14="http://schemas.microsoft.com/office/powerpoint/2010/main" val="119565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Social Media - Should you be using 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effectLst/>
              </a:rPr>
              <a:t>There are lots of ways of staying in contact with your friends. </a:t>
            </a:r>
          </a:p>
          <a:p>
            <a:r>
              <a:rPr lang="en-GB" dirty="0" smtClean="0">
                <a:effectLst/>
              </a:rPr>
              <a:t>You probably know that most sites  like Facebook, Instagram, Tumblr or Twitter, you need to be at least 13 years old to sign up. Some, like </a:t>
            </a:r>
            <a:r>
              <a:rPr lang="en-GB" dirty="0" err="1" smtClean="0">
                <a:effectLst/>
              </a:rPr>
              <a:t>Whatsapp</a:t>
            </a:r>
            <a:r>
              <a:rPr lang="en-GB" dirty="0" smtClean="0">
                <a:effectLst/>
              </a:rPr>
              <a:t>, you need to be even older.</a:t>
            </a:r>
          </a:p>
          <a:p>
            <a:r>
              <a:rPr lang="en-GB" dirty="0" smtClean="0">
                <a:effectLst/>
              </a:rPr>
              <a:t>If you’re under 13 you shouldn’t be using them – you’ll be breaking their rules and could be putting yourself at risk.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702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Make sure you are Safe</a:t>
            </a:r>
            <a:br>
              <a:rPr lang="en-GB" dirty="0" smtClean="0"/>
            </a:br>
            <a:r>
              <a:rPr lang="en-GB" sz="2000" dirty="0" smtClean="0"/>
              <a:t>As a minor you are</a:t>
            </a:r>
            <a:r>
              <a:rPr lang="en-GB" sz="2000" b="1" dirty="0" smtClean="0"/>
              <a:t> vulnerable</a:t>
            </a:r>
            <a:r>
              <a:rPr lang="en-GB" sz="2000" dirty="0" smtClean="0"/>
              <a:t>: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37790"/>
            <a:ext cx="8229600" cy="5001419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Don’t SHARE </a:t>
            </a:r>
            <a:r>
              <a:rPr lang="en-GB" dirty="0" smtClean="0">
                <a:solidFill>
                  <a:srgbClr val="FF0000"/>
                </a:solidFill>
              </a:rPr>
              <a:t>personal information </a:t>
            </a:r>
            <a:r>
              <a:rPr lang="en-GB" dirty="0" smtClean="0"/>
              <a:t>about yourself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ASK</a:t>
            </a:r>
            <a:r>
              <a:rPr lang="en-GB" dirty="0" smtClean="0"/>
              <a:t> parents before you register with any site online</a:t>
            </a:r>
          </a:p>
          <a:p>
            <a:r>
              <a:rPr lang="en-GB" dirty="0" smtClean="0"/>
              <a:t>Turn OFF </a:t>
            </a:r>
            <a:r>
              <a:rPr lang="en-GB" dirty="0" smtClean="0">
                <a:solidFill>
                  <a:srgbClr val="FF0000"/>
                </a:solidFill>
              </a:rPr>
              <a:t>Location Services </a:t>
            </a:r>
            <a:r>
              <a:rPr lang="en-GB" dirty="0" smtClean="0"/>
              <a:t>on your phone </a:t>
            </a:r>
          </a:p>
          <a:p>
            <a:r>
              <a:rPr lang="en-GB" dirty="0" smtClean="0"/>
              <a:t>Set your </a:t>
            </a:r>
            <a:r>
              <a:rPr lang="en-GB" dirty="0" smtClean="0">
                <a:solidFill>
                  <a:srgbClr val="FF0000"/>
                </a:solidFill>
              </a:rPr>
              <a:t>privacy settings </a:t>
            </a:r>
            <a:r>
              <a:rPr lang="en-GB" dirty="0" smtClean="0"/>
              <a:t>(over 100 possible settings on Facebook!)</a:t>
            </a:r>
          </a:p>
          <a:p>
            <a:r>
              <a:rPr lang="en-GB" dirty="0" smtClean="0"/>
              <a:t>‘Friend’ is a catch word for who can see your posts. It’s not a real friend - Purge your ‘Friends’ to </a:t>
            </a:r>
            <a:r>
              <a:rPr lang="en-GB" dirty="0" smtClean="0">
                <a:solidFill>
                  <a:srgbClr val="FF0000"/>
                </a:solidFill>
              </a:rPr>
              <a:t>only be people you know</a:t>
            </a:r>
            <a:r>
              <a:rPr lang="en-GB" dirty="0" smtClean="0"/>
              <a:t>. </a:t>
            </a:r>
          </a:p>
          <a:p>
            <a:r>
              <a:rPr lang="en-GB" dirty="0" smtClean="0"/>
              <a:t>Don’t accept or share with ‘Friends of Friends’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310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>
                <a:solidFill>
                  <a:prstClr val="black"/>
                </a:solidFill>
              </a:rPr>
              <a:t>Make sure you are Safe</a:t>
            </a:r>
            <a:br>
              <a:rPr lang="en-GB" sz="4000" dirty="0">
                <a:solidFill>
                  <a:prstClr val="black"/>
                </a:solidFill>
              </a:rPr>
            </a:br>
            <a:r>
              <a:rPr lang="en-GB" sz="1800" dirty="0">
                <a:solidFill>
                  <a:prstClr val="black"/>
                </a:solidFill>
              </a:rPr>
              <a:t>As a minor you are</a:t>
            </a:r>
            <a:r>
              <a:rPr lang="en-GB" sz="1800" b="1" dirty="0">
                <a:solidFill>
                  <a:prstClr val="black"/>
                </a:solidFill>
              </a:rPr>
              <a:t> vulnerable</a:t>
            </a:r>
            <a:r>
              <a:rPr lang="en-GB" sz="1800" dirty="0">
                <a:solidFill>
                  <a:prstClr val="black"/>
                </a:solidFill>
              </a:rPr>
              <a:t>: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Use a </a:t>
            </a:r>
            <a:r>
              <a:rPr lang="en-GB" dirty="0" smtClean="0">
                <a:solidFill>
                  <a:srgbClr val="FF0000"/>
                </a:solidFill>
              </a:rPr>
              <a:t>nickname</a:t>
            </a:r>
            <a:r>
              <a:rPr lang="en-GB" dirty="0" smtClean="0"/>
              <a:t> as a Username that doesn’t give away your gender </a:t>
            </a:r>
          </a:p>
          <a:p>
            <a:r>
              <a:rPr lang="en-GB" dirty="0" smtClean="0"/>
              <a:t>Don’t use a </a:t>
            </a:r>
            <a:r>
              <a:rPr lang="en-GB" dirty="0" smtClean="0">
                <a:solidFill>
                  <a:srgbClr val="FF0000"/>
                </a:solidFill>
              </a:rPr>
              <a:t>Profile </a:t>
            </a:r>
            <a:r>
              <a:rPr lang="en-GB" dirty="0" smtClean="0"/>
              <a:t>Photo, use an image or cartoon</a:t>
            </a:r>
          </a:p>
          <a:p>
            <a:r>
              <a:rPr lang="en-GB" dirty="0" smtClean="0"/>
              <a:t>Don’t have </a:t>
            </a:r>
            <a:r>
              <a:rPr lang="en-GB" dirty="0" smtClean="0">
                <a:solidFill>
                  <a:srgbClr val="FF0000"/>
                </a:solidFill>
              </a:rPr>
              <a:t>Photos</a:t>
            </a:r>
            <a:r>
              <a:rPr lang="en-GB" dirty="0" smtClean="0"/>
              <a:t> of you online with your name attached, let alone your location or pictures you wouldn’t show your Granny!</a:t>
            </a:r>
          </a:p>
          <a:p>
            <a:r>
              <a:rPr lang="en-GB" dirty="0" smtClean="0"/>
              <a:t>Keep your Password PRIVATE – just YOU should know it</a:t>
            </a:r>
          </a:p>
          <a:p>
            <a:r>
              <a:rPr lang="en-GB" dirty="0" smtClean="0"/>
              <a:t>Never feel compelled to Share information – remember Groomers use a little information on you to get more</a:t>
            </a:r>
          </a:p>
          <a:p>
            <a:r>
              <a:rPr lang="en-GB" dirty="0" smtClean="0"/>
              <a:t>Report Abuse – CEOP is the Child Protection arm of the Police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021288"/>
            <a:ext cx="1409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641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 your E-knowhow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Quiz E-Safety</a:t>
            </a:r>
          </a:p>
          <a:p>
            <a:r>
              <a:rPr lang="en-GB" dirty="0" smtClean="0">
                <a:hlinkClick r:id="rId2"/>
              </a:rPr>
              <a:t>Kahoo.it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322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Kahoo.IT</a:t>
            </a:r>
            <a:r>
              <a:rPr lang="en-GB" dirty="0" smtClean="0"/>
              <a:t> – Social media</a:t>
            </a:r>
          </a:p>
          <a:p>
            <a:r>
              <a:rPr lang="en-GB" dirty="0" smtClean="0"/>
              <a:t>E-Safety Quiz – </a:t>
            </a:r>
            <a:r>
              <a:rPr lang="en-GB" dirty="0" smtClean="0">
                <a:hlinkClick r:id="rId3"/>
              </a:rPr>
              <a:t>Online use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1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47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Cyber-Bullying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Cyber-bullying is </a:t>
            </a:r>
            <a:r>
              <a:rPr lang="en-GB" b="1" dirty="0" smtClean="0"/>
              <a:t>deliberate and aggressive </a:t>
            </a:r>
            <a:endParaRPr lang="en-GB" b="1" dirty="0"/>
          </a:p>
          <a:p>
            <a:endParaRPr lang="en-GB" dirty="0"/>
          </a:p>
          <a:p>
            <a:r>
              <a:rPr lang="en-GB" dirty="0" smtClean="0"/>
              <a:t>Cyber-bullying is </a:t>
            </a:r>
            <a:r>
              <a:rPr lang="en-GB" dirty="0"/>
              <a:t>when someone repeatedly harasses, mistreats, or makes fun of another person online or while using cell phones or other electronic devices.”</a:t>
            </a:r>
          </a:p>
          <a:p>
            <a:endParaRPr lang="en-GB" dirty="0"/>
          </a:p>
          <a:p>
            <a:r>
              <a:rPr lang="en-GB" dirty="0" smtClean="0"/>
              <a:t>Other </a:t>
            </a:r>
            <a:r>
              <a:rPr lang="en-GB" dirty="0"/>
              <a:t>incidents </a:t>
            </a:r>
            <a:r>
              <a:rPr lang="en-GB" dirty="0" smtClean="0"/>
              <a:t>that cause distress can </a:t>
            </a:r>
            <a:r>
              <a:rPr lang="en-GB" dirty="0"/>
              <a:t>be ‘unintentional’ and the result of a lack of thought and poor judgment </a:t>
            </a:r>
            <a:r>
              <a:rPr lang="en-GB" dirty="0" smtClean="0"/>
              <a:t>not considering the </a:t>
            </a:r>
            <a:r>
              <a:rPr lang="en-GB" dirty="0"/>
              <a:t>consequences of their actions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01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Cyber-Bullying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87"/>
          <a:stretch/>
        </p:blipFill>
        <p:spPr bwMode="auto">
          <a:xfrm>
            <a:off x="249497" y="1340768"/>
            <a:ext cx="5931711" cy="1913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444208" y="1412776"/>
            <a:ext cx="19442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Source:</a:t>
            </a:r>
            <a:r>
              <a:rPr lang="en-GB" dirty="0"/>
              <a:t> McAfee survey of children and parents as reported in the Guardian (14 November 2014)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6" y="3429000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In the past decade, there have been multiple cyberbullying cases that ended with the victims taking their own </a:t>
            </a:r>
            <a:r>
              <a:rPr lang="en-GB" b="1" dirty="0" smtClean="0"/>
              <a:t>lives:</a:t>
            </a:r>
          </a:p>
          <a:p>
            <a:endParaRPr lang="en-GB" b="1" dirty="0"/>
          </a:p>
          <a:p>
            <a:r>
              <a:rPr lang="en-GB" u="sng" dirty="0">
                <a:hlinkClick r:id="rId3" tooltip="Ryan Halligan loses his life to Taunts, Rumors and Cyber Bullying"/>
              </a:rPr>
              <a:t>The Ryan Halligan Case (1989 – 2003)</a:t>
            </a:r>
            <a:endParaRPr lang="en-GB" dirty="0"/>
          </a:p>
          <a:p>
            <a:r>
              <a:rPr lang="en-GB" u="sng" dirty="0">
                <a:hlinkClick r:id="rId4" tooltip="The Megan Meier Story"/>
              </a:rPr>
              <a:t>The  Megan Meier Case (1992 – 2006)</a:t>
            </a:r>
            <a:endParaRPr lang="en-GB" dirty="0"/>
          </a:p>
          <a:p>
            <a:r>
              <a:rPr lang="en-GB" u="sng" dirty="0">
                <a:hlinkClick r:id="rId5" tooltip="Jessica Logan – The Rest of the Story"/>
              </a:rPr>
              <a:t>Jessica Logan (1990 – 2008)</a:t>
            </a:r>
            <a:r>
              <a:rPr lang="en-GB" dirty="0"/>
              <a:t>and </a:t>
            </a:r>
            <a:r>
              <a:rPr lang="en-GB" u="sng" dirty="0">
                <a:hlinkClick r:id="rId6" tooltip="Bullying And The Ramifications For Hope Witsell"/>
              </a:rPr>
              <a:t>Hope </a:t>
            </a:r>
            <a:r>
              <a:rPr lang="en-GB" u="sng" dirty="0" err="1">
                <a:hlinkClick r:id="rId6" tooltip="Bullying And The Ramifications For Hope Witsell"/>
              </a:rPr>
              <a:t>Witsell</a:t>
            </a:r>
            <a:r>
              <a:rPr lang="en-GB" u="sng" dirty="0">
                <a:hlinkClick r:id="rId6" tooltip="Bullying And The Ramifications For Hope Witsell"/>
              </a:rPr>
              <a:t> (1996 – 2009)</a:t>
            </a:r>
            <a:endParaRPr lang="en-GB" dirty="0"/>
          </a:p>
          <a:p>
            <a:r>
              <a:rPr lang="en-GB" u="sng" dirty="0">
                <a:hlinkClick r:id="rId7" tooltip="Privacy, Acceptance and Cyber Bullying; Tyler Clementi ‘s Deadly Trip"/>
              </a:rPr>
              <a:t>The Tyler Clementi Case (1991 –  2010)</a:t>
            </a:r>
            <a:endParaRPr lang="en-GB" dirty="0"/>
          </a:p>
          <a:p>
            <a:r>
              <a:rPr lang="en-GB" u="sng" dirty="0">
                <a:hlinkClick r:id="rId8" tooltip="The Amanda Todd Story"/>
              </a:rPr>
              <a:t>The Amanda Todd Case (1996 – 2012)</a:t>
            </a:r>
            <a:endParaRPr lang="en-GB" dirty="0"/>
          </a:p>
          <a:p>
            <a:endParaRPr lang="en-GB" b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74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This study surveyed a random sample of 457 students between the ages of 11 and 15 from a middle school in the Midwestern United States. Data were collected in February of 2015.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00200"/>
            <a:ext cx="7200800" cy="51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01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u="sng" dirty="0" smtClean="0"/>
              <a:t>ease</a:t>
            </a:r>
            <a:r>
              <a:rPr lang="en-GB" dirty="0" smtClean="0"/>
              <a:t> by which you can spread upsetting messages or images </a:t>
            </a:r>
            <a:r>
              <a:rPr lang="en-GB" u="sng" dirty="0" smtClean="0"/>
              <a:t>rapidly</a:t>
            </a:r>
            <a:r>
              <a:rPr lang="en-GB" dirty="0" smtClean="0"/>
              <a:t> to a potentially </a:t>
            </a:r>
            <a:r>
              <a:rPr lang="en-GB" u="sng" dirty="0" smtClean="0"/>
              <a:t>huge audience</a:t>
            </a:r>
            <a:r>
              <a:rPr lang="en-GB" dirty="0" smtClean="0"/>
              <a:t>, and to continue to do so </a:t>
            </a:r>
            <a:r>
              <a:rPr lang="en-GB" u="sng" dirty="0" smtClean="0"/>
              <a:t>repeatedly</a:t>
            </a:r>
            <a:r>
              <a:rPr lang="en-GB" dirty="0" smtClean="0"/>
              <a:t> over a </a:t>
            </a:r>
            <a:r>
              <a:rPr lang="en-GB" u="sng" dirty="0" smtClean="0"/>
              <a:t>long period of time</a:t>
            </a:r>
          </a:p>
          <a:p>
            <a:r>
              <a:rPr lang="en-GB" dirty="0"/>
              <a:t>The </a:t>
            </a:r>
            <a:r>
              <a:rPr lang="en-GB" u="sng" dirty="0"/>
              <a:t>anonymity</a:t>
            </a:r>
            <a:r>
              <a:rPr lang="en-GB" dirty="0"/>
              <a:t>, at least </a:t>
            </a:r>
            <a:r>
              <a:rPr lang="en-GB" dirty="0" smtClean="0"/>
              <a:t>initially</a:t>
            </a:r>
            <a:endParaRPr lang="en-GB" dirty="0"/>
          </a:p>
          <a:p>
            <a:r>
              <a:rPr lang="en-GB" dirty="0"/>
              <a:t>The inclusion of other pupils in the network of </a:t>
            </a:r>
            <a:r>
              <a:rPr lang="en-GB" dirty="0" smtClean="0"/>
              <a:t>‘chat’ </a:t>
            </a:r>
            <a:r>
              <a:rPr lang="en-GB" dirty="0"/>
              <a:t>who might not normally participate in bullying activity 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Cyber-bullying is particularly </a:t>
            </a:r>
            <a:r>
              <a:rPr lang="en-GB" sz="4000" b="1" dirty="0" smtClean="0"/>
              <a:t>dangerous </a:t>
            </a:r>
            <a:r>
              <a:rPr lang="en-GB" sz="4000" dirty="0" smtClean="0"/>
              <a:t>because of:</a:t>
            </a:r>
            <a:r>
              <a:rPr lang="en-GB" sz="3200" dirty="0" smtClean="0"/>
              <a:t/>
            </a:r>
            <a:br>
              <a:rPr lang="en-GB" sz="3200" dirty="0" smtClean="0"/>
            </a:b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8109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THINK – Be Nice! </a:t>
            </a:r>
            <a:br>
              <a:rPr lang="en-GB" sz="4000" dirty="0" smtClean="0"/>
            </a:br>
            <a:r>
              <a:rPr lang="en-GB" sz="4000" dirty="0" smtClean="0"/>
              <a:t>Don’t be a Bully it carries consequences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Harassment through cyber-bullying is against the law</a:t>
            </a:r>
          </a:p>
          <a:p>
            <a:endParaRPr lang="en-GB" dirty="0" smtClean="0"/>
          </a:p>
          <a:p>
            <a:r>
              <a:rPr lang="en-GB" dirty="0" smtClean="0"/>
              <a:t>Cyberbullying </a:t>
            </a:r>
            <a:r>
              <a:rPr lang="en-GB" dirty="0"/>
              <a:t> outside the school remains subject to school discipline if the welfare of other pupils or the culture and reputation of the school are placed at risk.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r>
              <a:rPr lang="en-GB" dirty="0" smtClean="0"/>
              <a:t>The </a:t>
            </a:r>
            <a:r>
              <a:rPr lang="en-GB" dirty="0"/>
              <a:t>school will investigate cases of cyberbullying which are brought to our attention by parents, other pupils etc. even if, for example, they take place during a holiday period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r>
              <a:rPr lang="en-GB" dirty="0" smtClean="0"/>
              <a:t>The school </a:t>
            </a:r>
            <a:r>
              <a:rPr lang="en-GB" dirty="0"/>
              <a:t>reserves the right to monitor pupil use of the Internet and to examine mobile phones where there is reason to suspect abuse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94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to do if you are a victim?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GOOD NEWS – it’s traceable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Don’t Reply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 the first instance if you don’t respond the Bully moves on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Save it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Learn how to Screen Shot on your phone. Save texts, posts as </a:t>
            </a:r>
            <a:r>
              <a:rPr lang="en-GB" b="1" dirty="0" smtClean="0"/>
              <a:t>evidence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Report it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/>
              <a:t>Show a Parent or Head of House or Tutor or teacher - if you don’t report it and the bully goes on to do worse to you or someone else, how will you feel?</a:t>
            </a: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27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18477">
            <a:off x="5916844" y="4884142"/>
            <a:ext cx="2679665" cy="15534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Social Media – Attraction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can ‘Chat’</a:t>
            </a:r>
          </a:p>
          <a:p>
            <a:r>
              <a:rPr lang="en-GB" dirty="0" smtClean="0"/>
              <a:t>‘Share’ experiences or </a:t>
            </a:r>
            <a:r>
              <a:rPr lang="en-GB" dirty="0" err="1" smtClean="0"/>
              <a:t>YouTubes</a:t>
            </a:r>
            <a:r>
              <a:rPr lang="en-GB" dirty="0" smtClean="0"/>
              <a:t> or Pictures</a:t>
            </a:r>
          </a:p>
          <a:p>
            <a:r>
              <a:rPr lang="en-GB" dirty="0" smtClean="0"/>
              <a:t>‘Watch what others do or say’</a:t>
            </a:r>
          </a:p>
          <a:p>
            <a:r>
              <a:rPr lang="en-GB" dirty="0" smtClean="0"/>
              <a:t>Feel ‘Liked’</a:t>
            </a:r>
          </a:p>
          <a:p>
            <a:r>
              <a:rPr lang="en-GB" dirty="0" smtClean="0"/>
              <a:t>Stay current in the social scene</a:t>
            </a:r>
          </a:p>
          <a:p>
            <a:r>
              <a:rPr lang="en-GB" dirty="0" smtClean="0"/>
              <a:t>‘Multi-player’ on online Games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864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688</Words>
  <Application>Microsoft Office PowerPoint</Application>
  <PresentationFormat>On-screen Show (4:3)</PresentationFormat>
  <Paragraphs>99</Paragraphs>
  <Slides>20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The Online World</vt:lpstr>
      <vt:lpstr>Starter</vt:lpstr>
      <vt:lpstr>Cyber-Bullying</vt:lpstr>
      <vt:lpstr>Cyber-Bullying</vt:lpstr>
      <vt:lpstr>This study surveyed a random sample of 457 students between the ages of 11 and 15 from a middle school in the Midwestern United States. Data were collected in February of 2015.</vt:lpstr>
      <vt:lpstr>Cyber-bullying is particularly dangerous because of: </vt:lpstr>
      <vt:lpstr>THINK – Be Nice!  Don’t be a Bully it carries consequences</vt:lpstr>
      <vt:lpstr>What to do if you are a victim?</vt:lpstr>
      <vt:lpstr>Social Media – Attraction</vt:lpstr>
      <vt:lpstr>Social Media – Bad things</vt:lpstr>
      <vt:lpstr>‘Sharing’ information</vt:lpstr>
      <vt:lpstr>Gathering Information</vt:lpstr>
      <vt:lpstr>PowerPoint Presentation</vt:lpstr>
      <vt:lpstr>Upsetting experiences</vt:lpstr>
      <vt:lpstr>Racism</vt:lpstr>
      <vt:lpstr>Social Media - Should you be using it?</vt:lpstr>
      <vt:lpstr>Make sure you are Safe As a minor you are vulnerable: </vt:lpstr>
      <vt:lpstr>Make sure you are Safe As a minor you are vulnerable:</vt:lpstr>
      <vt:lpstr>Test your E-knowhow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E-Safety</dc:title>
  <dc:creator>Laptop User</dc:creator>
  <cp:lastModifiedBy>Karen McCathie</cp:lastModifiedBy>
  <cp:revision>26</cp:revision>
  <dcterms:created xsi:type="dcterms:W3CDTF">2016-05-08T14:38:18Z</dcterms:created>
  <dcterms:modified xsi:type="dcterms:W3CDTF">2016-05-09T15:07:05Z</dcterms:modified>
</cp:coreProperties>
</file>